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29" r:id="rId1"/>
  </p:sldMasterIdLst>
  <p:notesMasterIdLst>
    <p:notesMasterId r:id="rId13"/>
  </p:notesMasterIdLst>
  <p:sldIdLst>
    <p:sldId id="256" r:id="rId2"/>
    <p:sldId id="257" r:id="rId3"/>
    <p:sldId id="287" r:id="rId4"/>
    <p:sldId id="280" r:id="rId5"/>
    <p:sldId id="277" r:id="rId6"/>
    <p:sldId id="281" r:id="rId7"/>
    <p:sldId id="284" r:id="rId8"/>
    <p:sldId id="282" r:id="rId9"/>
    <p:sldId id="283" r:id="rId10"/>
    <p:sldId id="285" r:id="rId11"/>
    <p:sldId id="264"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670" autoAdjust="0"/>
    <p:restoredTop sz="86402" autoAdjust="0"/>
  </p:normalViewPr>
  <p:slideViewPr>
    <p:cSldViewPr snapToGrid="0">
      <p:cViewPr varScale="1">
        <p:scale>
          <a:sx n="145" d="100"/>
          <a:sy n="145" d="100"/>
        </p:scale>
        <p:origin x="546"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txBox="1">
            <a:spLocks noGrp="1"/>
          </p:cNvSpPr>
          <p:nvPr>
            <p:ph type="hdr" idx="2"/>
          </p:nvPr>
        </p:nvSpPr>
        <p:spPr>
          <a:xfrm>
            <a:off x="0" y="0"/>
            <a:ext cx="2971799" cy="458788"/>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4" name="Shape 4"/>
          <p:cNvSpPr txBox="1">
            <a:spLocks noGrp="1"/>
          </p:cNvSpPr>
          <p:nvPr>
            <p:ph type="dt" idx="10"/>
          </p:nvPr>
        </p:nvSpPr>
        <p:spPr>
          <a:xfrm>
            <a:off x="3884612" y="0"/>
            <a:ext cx="2971799" cy="458788"/>
          </a:xfrm>
          <a:prstGeom prst="rect">
            <a:avLst/>
          </a:prstGeom>
          <a:noFill/>
          <a:ln>
            <a:noFill/>
          </a:ln>
        </p:spPr>
        <p:txBody>
          <a:bodyPr lIns="91425" tIns="91425" rIns="91425" bIns="91425" anchor="t" anchorCtr="0"/>
          <a:lstStyle>
            <a:lvl1pPr marL="0" marR="0" lvl="0" indent="0" algn="r"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5" name="Shape 5"/>
          <p:cNvSpPr>
            <a:spLocks noGrp="1" noRot="1" noChangeAspect="1"/>
          </p:cNvSpPr>
          <p:nvPr>
            <p:ph type="sldImg" idx="3"/>
          </p:nvPr>
        </p:nvSpPr>
        <p:spPr>
          <a:xfrm>
            <a:off x="685800" y="1143000"/>
            <a:ext cx="5486399" cy="3086099"/>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6" name="Shape 6"/>
          <p:cNvSpPr txBox="1">
            <a:spLocks noGrp="1"/>
          </p:cNvSpPr>
          <p:nvPr>
            <p:ph type="body" idx="1"/>
          </p:nvPr>
        </p:nvSpPr>
        <p:spPr>
          <a:xfrm>
            <a:off x="685800" y="4400550"/>
            <a:ext cx="5486399" cy="360045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200" b="0" i="0" u="none" strike="noStrike" cap="none">
                <a:solidFill>
                  <a:schemeClr val="dk1"/>
                </a:solidFill>
                <a:latin typeface="Calibri"/>
                <a:ea typeface="Calibri"/>
                <a:cs typeface="Calibri"/>
                <a:sym typeface="Calibri"/>
              </a:defRPr>
            </a:lvl2pPr>
            <a:lvl3pPr marL="914400" marR="0" lvl="2" indent="0" algn="l" rtl="0">
              <a:spcBef>
                <a:spcPts val="0"/>
              </a:spcBef>
              <a:buNone/>
              <a:defRPr sz="1200" b="0" i="0" u="none" strike="noStrike" cap="none">
                <a:solidFill>
                  <a:schemeClr val="dk1"/>
                </a:solidFill>
                <a:latin typeface="Calibri"/>
                <a:ea typeface="Calibri"/>
                <a:cs typeface="Calibri"/>
                <a:sym typeface="Calibri"/>
              </a:defRPr>
            </a:lvl3pPr>
            <a:lvl4pPr marL="1371600" marR="0" lvl="3" indent="0" algn="l" rtl="0">
              <a:spcBef>
                <a:spcPts val="0"/>
              </a:spcBef>
              <a:buNone/>
              <a:defRPr sz="1200" b="0" i="0" u="none" strike="noStrike" cap="none">
                <a:solidFill>
                  <a:schemeClr val="dk1"/>
                </a:solidFill>
                <a:latin typeface="Calibri"/>
                <a:ea typeface="Calibri"/>
                <a:cs typeface="Calibri"/>
                <a:sym typeface="Calibri"/>
              </a:defRPr>
            </a:lvl4pPr>
            <a:lvl5pPr marL="1828800" marR="0" lvl="4" indent="0" algn="l" rtl="0">
              <a:spcBef>
                <a:spcPts val="0"/>
              </a:spcBef>
              <a:buNone/>
              <a:defRPr sz="1200" b="0" i="0" u="none" strike="noStrike" cap="none">
                <a:solidFill>
                  <a:schemeClr val="dk1"/>
                </a:solidFill>
                <a:latin typeface="Calibri"/>
                <a:ea typeface="Calibri"/>
                <a:cs typeface="Calibri"/>
                <a:sym typeface="Calibri"/>
              </a:defRPr>
            </a:lvl5pPr>
            <a:lvl6pPr marL="2286000" marR="0" lvl="5" indent="0" algn="l" rtl="0">
              <a:spcBef>
                <a:spcPts val="0"/>
              </a:spcBef>
              <a:buNone/>
              <a:defRPr sz="1200" b="0" i="0" u="none" strike="noStrike" cap="none">
                <a:solidFill>
                  <a:schemeClr val="dk1"/>
                </a:solidFill>
                <a:latin typeface="Calibri"/>
                <a:ea typeface="Calibri"/>
                <a:cs typeface="Calibri"/>
                <a:sym typeface="Calibri"/>
              </a:defRPr>
            </a:lvl6pPr>
            <a:lvl7pPr marL="2743200" marR="0" lvl="6" indent="0" algn="l" rtl="0">
              <a:spcBef>
                <a:spcPts val="0"/>
              </a:spcBef>
              <a:buNone/>
              <a:defRPr sz="1200" b="0" i="0" u="none" strike="noStrike" cap="none">
                <a:solidFill>
                  <a:schemeClr val="dk1"/>
                </a:solidFill>
                <a:latin typeface="Calibri"/>
                <a:ea typeface="Calibri"/>
                <a:cs typeface="Calibri"/>
                <a:sym typeface="Calibri"/>
              </a:defRPr>
            </a:lvl7pPr>
            <a:lvl8pPr marL="3200400" marR="0" lvl="7" indent="0" algn="l" rtl="0">
              <a:spcBef>
                <a:spcPts val="0"/>
              </a:spcBef>
              <a:buNone/>
              <a:defRPr sz="1200" b="0" i="0" u="none" strike="noStrike" cap="none">
                <a:solidFill>
                  <a:schemeClr val="dk1"/>
                </a:solidFill>
                <a:latin typeface="Calibri"/>
                <a:ea typeface="Calibri"/>
                <a:cs typeface="Calibri"/>
                <a:sym typeface="Calibri"/>
              </a:defRPr>
            </a:lvl8pPr>
            <a:lvl9pPr marL="3657600" marR="0" lvl="8" indent="0" algn="l" rtl="0">
              <a:spcBef>
                <a:spcPts val="0"/>
              </a:spcBef>
              <a:buNone/>
              <a:defRPr sz="1200" b="0" i="0" u="none" strike="noStrike" cap="none">
                <a:solidFill>
                  <a:schemeClr val="dk1"/>
                </a:solidFill>
                <a:latin typeface="Calibri"/>
                <a:ea typeface="Calibri"/>
                <a:cs typeface="Calibri"/>
                <a:sym typeface="Calibri"/>
              </a:defRPr>
            </a:lvl9pPr>
          </a:lstStyle>
          <a:p>
            <a:endParaRPr/>
          </a:p>
        </p:txBody>
      </p:sp>
      <p:sp>
        <p:nvSpPr>
          <p:cNvPr id="7" name="Shape 7"/>
          <p:cNvSpPr txBox="1">
            <a:spLocks noGrp="1"/>
          </p:cNvSpPr>
          <p:nvPr>
            <p:ph type="ftr" idx="11"/>
          </p:nvPr>
        </p:nvSpPr>
        <p:spPr>
          <a:xfrm>
            <a:off x="0" y="8685213"/>
            <a:ext cx="2971799" cy="458786"/>
          </a:xfrm>
          <a:prstGeom prst="rect">
            <a:avLst/>
          </a:prstGeom>
          <a:noFill/>
          <a:ln>
            <a:noFill/>
          </a:ln>
        </p:spPr>
        <p:txBody>
          <a:bodyPr lIns="91425" tIns="91425" rIns="91425" bIns="91425" anchor="b" anchorCtr="0"/>
          <a:lstStyle>
            <a:lvl1pPr marL="0" marR="0" lvl="0" indent="0" algn="l" rtl="0">
              <a:spcBef>
                <a:spcPts val="0"/>
              </a:spcBef>
              <a:buNone/>
              <a:defRPr sz="1200" b="0" i="0" u="none" strike="noStrike" cap="none">
                <a:solidFill>
                  <a:schemeClr val="dk1"/>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95926581"/>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arthquake.usgs.gov/data/dyfi/background.php#refs"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arthquake.usgs.gov/data/dyfi/background.php#ref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94" name="Shape 94"/>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2553882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Shape 99"/>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00" name="Shape 100"/>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1" i="0" u="none" strike="noStrike" cap="none" dirty="0">
                <a:solidFill>
                  <a:srgbClr val="FF0000"/>
                </a:solidFill>
                <a:latin typeface="Calibri"/>
                <a:ea typeface="Calibri"/>
                <a:cs typeface="Calibri"/>
                <a:sym typeface="Calibri"/>
              </a:rPr>
              <a:t>Why listen to Max:</a:t>
            </a:r>
            <a:br>
              <a:rPr lang="en-US" sz="1200" b="1" i="0" u="none" strike="noStrike" cap="none" dirty="0">
                <a:solidFill>
                  <a:schemeClr val="dk1"/>
                </a:solidFill>
                <a:latin typeface="Calibri"/>
                <a:ea typeface="Calibri"/>
                <a:cs typeface="Calibri"/>
                <a:sym typeface="Calibri"/>
              </a:rPr>
            </a:br>
            <a:endParaRPr lang="en-US" sz="1200" b="1"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1" i="0" u="none" strike="noStrike" cap="none" dirty="0">
                <a:solidFill>
                  <a:schemeClr val="dk1"/>
                </a:solidFill>
                <a:latin typeface="Calibri"/>
                <a:ea typeface="Calibri"/>
                <a:cs typeface="Calibri"/>
                <a:sym typeface="Calibri"/>
              </a:rPr>
              <a:t>Why listen to Kristin:</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Non-traditional student who started at Dartmouth as a history major and is completing degree in Computer Science at CU Boulder</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Between Dartmouth and CU I headed up the global digital analytics at LEGO. Spent my time analyzing consumer data from LEGO digital content (ex. websites, apps)</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Love data and playing with data.</a:t>
            </a:r>
          </a:p>
          <a:p>
            <a:pPr marL="0" marR="0" lvl="0" indent="0" algn="l" rtl="0">
              <a:spcBef>
                <a:spcPts val="0"/>
              </a:spcBef>
              <a:buSzPct val="25000"/>
              <a:buNone/>
            </a:pPr>
            <a:r>
              <a:rPr lang="en-US" sz="1200" b="0" i="0" u="none" strike="noStrike" cap="none" dirty="0">
                <a:solidFill>
                  <a:schemeClr val="dk1"/>
                </a:solidFill>
                <a:latin typeface="Calibri"/>
                <a:ea typeface="Calibri"/>
                <a:cs typeface="Calibri"/>
                <a:sym typeface="Calibri"/>
              </a:rPr>
              <a:t>Unnatural obsession segue ways into why we chose this project… </a:t>
            </a:r>
          </a:p>
        </p:txBody>
      </p:sp>
      <p:sp>
        <p:nvSpPr>
          <p:cNvPr id="101" name="Shape 101"/>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b="0" i="0" u="none" strike="noStrike" cap="none">
                <a:solidFill>
                  <a:schemeClr val="dk1"/>
                </a:solidFill>
                <a:latin typeface="Calibri"/>
                <a:ea typeface="Calibri"/>
                <a:cs typeface="Calibri"/>
                <a:sym typeface="Calibri"/>
              </a:rPr>
              <a:t>2</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40237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8" name="Shape 128"/>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1" i="0" u="none" strike="noStrike" cap="none" dirty="0" err="1">
                <a:solidFill>
                  <a:schemeClr val="dk1"/>
                </a:solidFill>
                <a:latin typeface="Calibri"/>
                <a:ea typeface="Calibri"/>
                <a:cs typeface="Calibri"/>
                <a:sym typeface="Calibri"/>
              </a:rPr>
              <a:t>Shakemap</a:t>
            </a:r>
            <a:r>
              <a:rPr lang="en-US" sz="1200" b="0" i="0" u="none" strike="noStrike" cap="none" dirty="0">
                <a:solidFill>
                  <a:schemeClr val="dk1"/>
                </a:solidFill>
                <a:latin typeface="Calibri"/>
                <a:ea typeface="Calibri"/>
                <a:cs typeface="Calibri"/>
                <a:sym typeface="Calibri"/>
              </a:rPr>
              <a:t> </a:t>
            </a: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representation of actual ground shaking </a:t>
            </a: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focuses on the ground shaking produced by the earthquake, vs. descriptive parameters – epicenter,  magnitude</a:t>
            </a: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kern="1200" cap="none" dirty="0">
                <a:solidFill>
                  <a:schemeClr val="dk1"/>
                </a:solidFill>
                <a:effectLst/>
                <a:latin typeface="Calibri"/>
                <a:ea typeface="Calibri"/>
                <a:cs typeface="Calibri"/>
                <a:sym typeface="Calibri"/>
              </a:rPr>
              <a:t>based on </a:t>
            </a:r>
            <a:r>
              <a:rPr lang="en-US" sz="1200" b="1" i="0" u="none" strike="noStrike" kern="1200" cap="none" dirty="0">
                <a:solidFill>
                  <a:schemeClr val="dk1"/>
                </a:solidFill>
                <a:effectLst/>
                <a:latin typeface="Calibri"/>
                <a:ea typeface="Calibri"/>
                <a:cs typeface="Calibri"/>
                <a:sym typeface="Calibri"/>
              </a:rPr>
              <a:t>point location measurements of the ground motion as recorded by seismometers</a:t>
            </a:r>
            <a:r>
              <a:rPr lang="en-US" sz="1200" b="0" i="0" u="none" strike="noStrike" kern="1200" cap="none" dirty="0">
                <a:solidFill>
                  <a:schemeClr val="dk1"/>
                </a:solidFill>
                <a:effectLst/>
                <a:latin typeface="Calibri"/>
                <a:ea typeface="Calibri"/>
                <a:cs typeface="Calibri"/>
                <a:sym typeface="Calibri"/>
              </a:rPr>
              <a:t>, </a:t>
            </a: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kern="1200" cap="none" dirty="0">
                <a:solidFill>
                  <a:schemeClr val="dk1"/>
                </a:solidFill>
                <a:effectLst/>
                <a:latin typeface="Calibri"/>
                <a:ea typeface="Calibri"/>
                <a:cs typeface="Calibri"/>
                <a:sym typeface="Calibri"/>
              </a:rPr>
              <a:t>	and shaking intensity is estimated from these recordings by relating these recorded or interpolated ground motions to seismic intensity (for technical details, see </a:t>
            </a:r>
            <a:r>
              <a:rPr lang="en-US" sz="1200" b="0" i="0" u="none" strike="noStrike" kern="1200" cap="none" dirty="0">
                <a:solidFill>
                  <a:schemeClr val="dk1"/>
                </a:solidFill>
                <a:effectLst/>
                <a:latin typeface="Calibri"/>
                <a:ea typeface="Calibri"/>
                <a:cs typeface="Calibri"/>
                <a:sym typeface="Calibri"/>
                <a:hlinkClick r:id="rId3"/>
              </a:rPr>
              <a:t>Worden et al., 2010</a:t>
            </a:r>
            <a:r>
              <a:rPr lang="en-US" sz="1200" b="0" i="0" u="none" strike="noStrike" kern="1200" cap="none" dirty="0">
                <a:solidFill>
                  <a:schemeClr val="dk1"/>
                </a:solidFill>
                <a:effectLst/>
                <a:latin typeface="Calibri"/>
                <a:ea typeface="Calibri"/>
                <a:cs typeface="Calibri"/>
                <a:sym typeface="Calibri"/>
              </a:rPr>
              <a:t>). (2)</a:t>
            </a:r>
          </a:p>
          <a:p>
            <a:pPr marL="0" marR="0" lvl="0" indent="0" algn="l" rtl="0">
              <a:spcBef>
                <a:spcPts val="0"/>
              </a:spcBef>
              <a:buSzPct val="25000"/>
              <a:buNone/>
            </a:pPr>
            <a:endParaRPr lang="en-US" sz="1200" b="0"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range of ground shaking levels at sites throughout the region, depending on</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distance from the earthquake fault that rupture </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the rock and soil conditions at sites, </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and variations in the propagation of seismic waves due to structure of the Earth’s crust.(1)</a:t>
            </a:r>
          </a:p>
          <a:p>
            <a:pPr marL="0" marR="0" lvl="0" indent="0" algn="l" rtl="0">
              <a:spcBef>
                <a:spcPts val="0"/>
              </a:spcBef>
              <a:buSzPct val="25000"/>
              <a:buNone/>
            </a:pPr>
            <a:endParaRPr lang="en-US" sz="1200" b="1"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lang="en-US" sz="1200" b="0" i="0" u="none" strike="noStrike" kern="1200" cap="none" dirty="0">
              <a:solidFill>
                <a:schemeClr val="dk1"/>
              </a:solidFill>
              <a:effectLst/>
              <a:latin typeface="Calibri"/>
              <a:ea typeface="Calibri"/>
              <a:cs typeface="Calibri"/>
              <a:sym typeface="Calibri"/>
            </a:endParaRPr>
          </a:p>
          <a:p>
            <a:pPr marL="0" marR="0" lvl="0" indent="0" algn="l" rtl="0">
              <a:spcBef>
                <a:spcPts val="0"/>
              </a:spcBef>
              <a:buSzPct val="25000"/>
              <a:buNone/>
            </a:pPr>
            <a:r>
              <a:rPr lang="en-US" sz="1200" b="0" i="0" u="none" strike="noStrike" kern="1200" cap="none" dirty="0">
                <a:solidFill>
                  <a:schemeClr val="dk1"/>
                </a:solidFill>
                <a:effectLst/>
                <a:latin typeface="Calibri"/>
                <a:ea typeface="Calibri"/>
                <a:cs typeface="Calibri"/>
                <a:sym typeface="Calibri"/>
              </a:rPr>
              <a:t>Contours indicate intensities</a:t>
            </a:r>
          </a:p>
          <a:p>
            <a:pPr marL="0" marR="0" lvl="0" indent="0" algn="l" rtl="0">
              <a:spcBef>
                <a:spcPts val="0"/>
              </a:spcBef>
              <a:buSzPct val="25000"/>
              <a:buNone/>
            </a:pPr>
            <a:r>
              <a:rPr lang="en-US" sz="1200" b="0" i="0" u="none" strike="noStrike" kern="1200" cap="none" dirty="0">
                <a:solidFill>
                  <a:schemeClr val="dk1"/>
                </a:solidFill>
                <a:effectLst/>
                <a:latin typeface="Calibri"/>
                <a:ea typeface="Calibri"/>
                <a:cs typeface="Calibri"/>
                <a:sym typeface="Calibri"/>
              </a:rPr>
              <a:t>Triangles – </a:t>
            </a:r>
            <a:r>
              <a:rPr lang="en-US" sz="1200" b="0" i="0" u="none" strike="noStrike" kern="1200" cap="none" dirty="0" err="1">
                <a:solidFill>
                  <a:schemeClr val="dk1"/>
                </a:solidFill>
                <a:effectLst/>
                <a:latin typeface="Calibri"/>
                <a:ea typeface="Calibri"/>
                <a:cs typeface="Calibri"/>
                <a:sym typeface="Calibri"/>
              </a:rPr>
              <a:t>shakemap</a:t>
            </a:r>
            <a:r>
              <a:rPr lang="en-US" sz="1200" b="0" i="0" u="none" strike="noStrike" kern="1200" cap="none" dirty="0">
                <a:solidFill>
                  <a:schemeClr val="dk1"/>
                </a:solidFill>
                <a:effectLst/>
                <a:latin typeface="Calibri"/>
                <a:ea typeface="Calibri"/>
                <a:cs typeface="Calibri"/>
                <a:sym typeface="Calibri"/>
              </a:rPr>
              <a:t> stations</a:t>
            </a:r>
          </a:p>
          <a:p>
            <a:pPr marL="0" marR="0" lvl="0" indent="0" algn="l" rtl="0">
              <a:spcBef>
                <a:spcPts val="0"/>
              </a:spcBef>
              <a:buSzPct val="25000"/>
              <a:buNone/>
            </a:pPr>
            <a:r>
              <a:rPr lang="en-US" sz="1200" b="0" i="0" u="none" strike="noStrike" kern="1200" cap="none" dirty="0">
                <a:solidFill>
                  <a:schemeClr val="dk1"/>
                </a:solidFill>
                <a:effectLst/>
                <a:latin typeface="Calibri"/>
                <a:ea typeface="Calibri"/>
                <a:cs typeface="Calibri"/>
                <a:sym typeface="Calibri"/>
              </a:rPr>
              <a:t>Colors – intensity value</a:t>
            </a:r>
          </a:p>
          <a:p>
            <a:pPr marL="0" marR="0" lvl="0" indent="0" algn="l" rtl="0">
              <a:spcBef>
                <a:spcPts val="0"/>
              </a:spcBef>
              <a:buSzPct val="25000"/>
              <a:buNone/>
            </a:pPr>
            <a:endParaRPr lang="en-US" sz="1200" b="1"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lang="en-US" sz="1200" b="0" i="1" u="none" strike="noStrike" kern="1200" cap="none" dirty="0">
              <a:solidFill>
                <a:schemeClr val="dk1"/>
              </a:solidFill>
              <a:effectLst/>
              <a:latin typeface="Calibri"/>
              <a:ea typeface="Calibri"/>
              <a:cs typeface="Calibri"/>
              <a:sym typeface="Calibri"/>
            </a:endParaRPr>
          </a:p>
          <a:p>
            <a:pPr marL="0" marR="0" lvl="0" indent="0" algn="l" rtl="0">
              <a:spcBef>
                <a:spcPts val="0"/>
              </a:spcBef>
              <a:buSzPct val="25000"/>
              <a:buNone/>
            </a:pPr>
            <a:r>
              <a:rPr lang="en-US" sz="1200" b="1" i="1" u="none" strike="noStrike" cap="none" dirty="0">
                <a:solidFill>
                  <a:schemeClr val="dk1"/>
                </a:solidFill>
                <a:latin typeface="Calibri"/>
                <a:ea typeface="Calibri"/>
                <a:cs typeface="Calibri"/>
                <a:sym typeface="Calibri"/>
              </a:rPr>
              <a:t>peak</a:t>
            </a:r>
            <a:r>
              <a:rPr lang="en-US" sz="1200" b="0" i="1" u="none" strike="noStrike" cap="none" dirty="0">
                <a:solidFill>
                  <a:schemeClr val="dk1"/>
                </a:solidFill>
                <a:latin typeface="Calibri"/>
                <a:ea typeface="Calibri"/>
                <a:cs typeface="Calibri"/>
                <a:sym typeface="Calibri"/>
              </a:rPr>
              <a:t> ground-acceleration, velocity, and spectral acceleration as well as MMI. (1)</a:t>
            </a: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1 http://usgs.github.io/shakemap/introduction.html</a:t>
            </a: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2 https://earthquake.usgs.gov/data/dyfi/background.php</a:t>
            </a:r>
            <a:endParaRPr sz="1200" b="0"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p:txBody>
      </p:sp>
      <p:sp>
        <p:nvSpPr>
          <p:cNvPr id="129" name="Shape 129"/>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3</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5328686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Shape 127"/>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med" len="med"/>
            <a:tailEnd type="none" w="med" len="med"/>
          </a:ln>
        </p:spPr>
      </p:sp>
      <p:sp>
        <p:nvSpPr>
          <p:cNvPr id="128" name="Shape 128"/>
          <p:cNvSpPr txBox="1">
            <a:spLocks noGrp="1"/>
          </p:cNvSpPr>
          <p:nvPr>
            <p:ph type="body" idx="1"/>
          </p:nvPr>
        </p:nvSpPr>
        <p:spPr>
          <a:xfrm>
            <a:off x="685800" y="4400550"/>
            <a:ext cx="5486399" cy="36004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r>
              <a:rPr lang="en-US" sz="1200" b="1" i="0" u="none" strike="noStrike" cap="none" dirty="0" err="1">
                <a:solidFill>
                  <a:schemeClr val="dk1"/>
                </a:solidFill>
                <a:latin typeface="Calibri"/>
                <a:ea typeface="Calibri"/>
                <a:cs typeface="Calibri"/>
                <a:sym typeface="Calibri"/>
              </a:rPr>
              <a:t>Shakemap</a:t>
            </a:r>
            <a:r>
              <a:rPr lang="en-US" sz="1200" b="0" i="0" u="none" strike="noStrike" cap="none" dirty="0">
                <a:solidFill>
                  <a:schemeClr val="dk1"/>
                </a:solidFill>
                <a:latin typeface="Calibri"/>
                <a:ea typeface="Calibri"/>
                <a:cs typeface="Calibri"/>
                <a:sym typeface="Calibri"/>
              </a:rPr>
              <a:t> </a:t>
            </a: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representation of actual ground shaking </a:t>
            </a: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focuses on the ground shaking produced by the earthquake, vs. descriptive parameters – epicenter,  magnitude</a:t>
            </a: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kern="1200" cap="none" dirty="0">
                <a:solidFill>
                  <a:schemeClr val="dk1"/>
                </a:solidFill>
                <a:effectLst/>
                <a:latin typeface="Calibri"/>
                <a:ea typeface="Calibri"/>
                <a:cs typeface="Calibri"/>
                <a:sym typeface="Calibri"/>
              </a:rPr>
              <a:t>based on </a:t>
            </a:r>
            <a:r>
              <a:rPr lang="en-US" sz="1200" b="1" i="0" u="none" strike="noStrike" kern="1200" cap="none" dirty="0">
                <a:solidFill>
                  <a:schemeClr val="dk1"/>
                </a:solidFill>
                <a:effectLst/>
                <a:latin typeface="Calibri"/>
                <a:ea typeface="Calibri"/>
                <a:cs typeface="Calibri"/>
                <a:sym typeface="Calibri"/>
              </a:rPr>
              <a:t>point location measurements of the ground motion as recorded by seismometers</a:t>
            </a:r>
            <a:r>
              <a:rPr lang="en-US" sz="1200" b="0" i="0" u="none" strike="noStrike" kern="1200" cap="none" dirty="0">
                <a:solidFill>
                  <a:schemeClr val="dk1"/>
                </a:solidFill>
                <a:effectLst/>
                <a:latin typeface="Calibri"/>
                <a:ea typeface="Calibri"/>
                <a:cs typeface="Calibri"/>
                <a:sym typeface="Calibri"/>
              </a:rPr>
              <a:t>, </a:t>
            </a:r>
          </a:p>
          <a:p>
            <a:pPr marL="0" marR="0" lvl="0" indent="0" algn="l" defTabSz="914400" rtl="0" eaLnBrk="1" fontAlgn="auto" latinLnBrk="0" hangingPunct="1">
              <a:lnSpc>
                <a:spcPct val="100000"/>
              </a:lnSpc>
              <a:spcBef>
                <a:spcPts val="0"/>
              </a:spcBef>
              <a:spcAft>
                <a:spcPts val="0"/>
              </a:spcAft>
              <a:buClrTx/>
              <a:buSzPct val="25000"/>
              <a:buFontTx/>
              <a:buNone/>
              <a:tabLst/>
              <a:defRPr/>
            </a:pPr>
            <a:endParaRPr lang="en-US" sz="1200" b="0" i="0" u="none" strike="noStrike" kern="1200" cap="none" dirty="0">
              <a:solidFill>
                <a:schemeClr val="dk1"/>
              </a:solidFill>
              <a:effectLst/>
              <a:latin typeface="Calibri"/>
              <a:ea typeface="Calibri"/>
              <a:cs typeface="Calibri"/>
              <a:sym typeface="Calibri"/>
            </a:endParaRP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kern="1200" cap="none" dirty="0">
                <a:solidFill>
                  <a:schemeClr val="dk1"/>
                </a:solidFill>
                <a:effectLst/>
                <a:latin typeface="Calibri"/>
                <a:ea typeface="Calibri"/>
                <a:cs typeface="Calibri"/>
                <a:sym typeface="Calibri"/>
              </a:rPr>
              <a:t>	and shaking intensity is estimated from these recordings by relating these recorded or interpolated ground motions to seismic intensity (for technical details, see </a:t>
            </a:r>
            <a:r>
              <a:rPr lang="en-US" sz="1200" b="0" i="0" u="none" strike="noStrike" kern="1200" cap="none" dirty="0">
                <a:solidFill>
                  <a:schemeClr val="dk1"/>
                </a:solidFill>
                <a:effectLst/>
                <a:latin typeface="Calibri"/>
                <a:ea typeface="Calibri"/>
                <a:cs typeface="Calibri"/>
                <a:sym typeface="Calibri"/>
                <a:hlinkClick r:id="rId3"/>
              </a:rPr>
              <a:t>Worden et al., 2010</a:t>
            </a:r>
            <a:r>
              <a:rPr lang="en-US" sz="1200" b="0" i="0" u="none" strike="noStrike" kern="1200" cap="none" dirty="0">
                <a:solidFill>
                  <a:schemeClr val="dk1"/>
                </a:solidFill>
                <a:effectLst/>
                <a:latin typeface="Calibri"/>
                <a:ea typeface="Calibri"/>
                <a:cs typeface="Calibri"/>
                <a:sym typeface="Calibri"/>
              </a:rPr>
              <a:t>). (2)</a:t>
            </a:r>
          </a:p>
          <a:p>
            <a:pPr marL="0" marR="0" lvl="0" indent="0" algn="l" defTabSz="914400" rtl="0" eaLnBrk="1" fontAlgn="auto" latinLnBrk="0" hangingPunct="1">
              <a:lnSpc>
                <a:spcPct val="100000"/>
              </a:lnSpc>
              <a:spcBef>
                <a:spcPts val="0"/>
              </a:spcBef>
              <a:spcAft>
                <a:spcPts val="0"/>
              </a:spcAft>
              <a:buClrTx/>
              <a:buSzPct val="25000"/>
              <a:buFontTx/>
              <a:buNone/>
              <a:tabLst/>
              <a:defRPr/>
            </a:pPr>
            <a:r>
              <a:rPr lang="en-US" sz="1200" b="0" i="0" u="none" strike="noStrike" kern="1200" cap="none" dirty="0">
                <a:solidFill>
                  <a:schemeClr val="dk1"/>
                </a:solidFill>
                <a:effectLst/>
                <a:latin typeface="Calibri"/>
                <a:ea typeface="Calibri"/>
                <a:cs typeface="Calibri"/>
                <a:sym typeface="Calibri"/>
              </a:rPr>
              <a:t>The </a:t>
            </a:r>
            <a:r>
              <a:rPr lang="en-US" sz="1200" b="1" i="0" u="none" strike="noStrike" kern="1200" cap="none" dirty="0">
                <a:solidFill>
                  <a:schemeClr val="dk1"/>
                </a:solidFill>
                <a:effectLst/>
                <a:latin typeface="Calibri"/>
                <a:ea typeface="Calibri"/>
                <a:cs typeface="Calibri"/>
                <a:sym typeface="Calibri"/>
              </a:rPr>
              <a:t>effect of an earthquake </a:t>
            </a:r>
            <a:r>
              <a:rPr lang="en-US" sz="1200" b="0" i="0" u="none" strike="noStrike" kern="1200" cap="none" dirty="0">
                <a:solidFill>
                  <a:schemeClr val="dk1"/>
                </a:solidFill>
                <a:effectLst/>
                <a:latin typeface="Calibri"/>
                <a:ea typeface="Calibri"/>
                <a:cs typeface="Calibri"/>
                <a:sym typeface="Calibri"/>
              </a:rPr>
              <a:t>on the Earth's surface is </a:t>
            </a:r>
            <a:r>
              <a:rPr lang="en-US" sz="1200" b="1" i="0" u="none" strike="noStrike" kern="1200" cap="none" dirty="0">
                <a:solidFill>
                  <a:schemeClr val="dk1"/>
                </a:solidFill>
                <a:effectLst/>
                <a:latin typeface="Calibri"/>
                <a:ea typeface="Calibri"/>
                <a:cs typeface="Calibri"/>
                <a:sym typeface="Calibri"/>
              </a:rPr>
              <a:t>called the intensity</a:t>
            </a:r>
            <a:r>
              <a:rPr lang="en-US" sz="1200" b="0" i="0" u="none" strike="noStrike" kern="1200" cap="none" dirty="0">
                <a:solidFill>
                  <a:schemeClr val="dk1"/>
                </a:solidFill>
                <a:effectLst/>
                <a:latin typeface="Calibri"/>
                <a:ea typeface="Calibri"/>
                <a:cs typeface="Calibri"/>
                <a:sym typeface="Calibri"/>
              </a:rPr>
              <a:t>. The intensity scale consists of a series of certain key responses such as people awakening, movement of furniture, damage to chimneys, and finally - total destruction. Although numerous </a:t>
            </a:r>
            <a:r>
              <a:rPr lang="en-US" sz="1200" b="0" i="1" u="none" strike="noStrike" kern="1200" cap="none" dirty="0">
                <a:solidFill>
                  <a:schemeClr val="dk1"/>
                </a:solidFill>
                <a:effectLst/>
                <a:latin typeface="Calibri"/>
                <a:ea typeface="Calibri"/>
                <a:cs typeface="Calibri"/>
                <a:sym typeface="Calibri"/>
              </a:rPr>
              <a:t>intensity scales</a:t>
            </a:r>
            <a:r>
              <a:rPr lang="en-US" sz="1200" b="0" i="0" u="none" strike="noStrike" kern="1200" cap="none" dirty="0">
                <a:solidFill>
                  <a:schemeClr val="dk1"/>
                </a:solidFill>
                <a:effectLst/>
                <a:latin typeface="Calibri"/>
                <a:ea typeface="Calibri"/>
                <a:cs typeface="Calibri"/>
                <a:sym typeface="Calibri"/>
              </a:rPr>
              <a:t> have been developed over the last several hundred years to evaluate the effects of earthquakes, the one currently used in the United States is the Modified </a:t>
            </a:r>
            <a:r>
              <a:rPr lang="en-US" sz="1200" b="0" i="0" u="none" strike="noStrike" kern="1200" cap="none" dirty="0" err="1">
                <a:solidFill>
                  <a:schemeClr val="dk1"/>
                </a:solidFill>
                <a:effectLst/>
                <a:latin typeface="Calibri"/>
                <a:ea typeface="Calibri"/>
                <a:cs typeface="Calibri"/>
                <a:sym typeface="Calibri"/>
              </a:rPr>
              <a:t>Mercalli</a:t>
            </a:r>
            <a:r>
              <a:rPr lang="en-US" sz="1200" b="0" i="0" u="none" strike="noStrike" kern="1200" cap="none" dirty="0">
                <a:solidFill>
                  <a:schemeClr val="dk1"/>
                </a:solidFill>
                <a:effectLst/>
                <a:latin typeface="Calibri"/>
                <a:ea typeface="Calibri"/>
                <a:cs typeface="Calibri"/>
                <a:sym typeface="Calibri"/>
              </a:rPr>
              <a:t> (MM) Intensity Scale. It was developed in 1931 by the American seismologists Harry Wood and Frank Neumann. This scale, composed of increasing levels of intensity that range from imperceptible shaking to catastrophic destruction, is designated by Roman numerals. It does not have a mathematical basis; instead it is an arbitrary ranking based on observed effects</a:t>
            </a:r>
          </a:p>
          <a:p>
            <a:pPr marL="0" marR="0" lvl="0" indent="0" algn="l" rtl="0">
              <a:spcBef>
                <a:spcPts val="0"/>
              </a:spcBef>
              <a:buSzPct val="25000"/>
              <a:buNone/>
            </a:pPr>
            <a:endParaRPr lang="en-US" sz="1200" b="0"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range of ground shaking levels at sites throughout the region, depending on</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distance from the earthquake fault that rupture </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the rock and soil conditions at sites, </a:t>
            </a:r>
          </a:p>
          <a:p>
            <a:pPr marL="171450" marR="0" lvl="0" indent="-171450" algn="l" rtl="0">
              <a:spcBef>
                <a:spcPts val="0"/>
              </a:spcBef>
              <a:buSzPct val="25000"/>
              <a:buFont typeface="Arial" panose="020B0604020202020204" pitchFamily="34" charset="0"/>
              <a:buChar char="•"/>
            </a:pPr>
            <a:r>
              <a:rPr lang="en-US" sz="1200" b="0" i="1" u="none" strike="noStrike" cap="none" dirty="0">
                <a:solidFill>
                  <a:schemeClr val="dk1"/>
                </a:solidFill>
                <a:latin typeface="Calibri"/>
                <a:ea typeface="Calibri"/>
                <a:cs typeface="Calibri"/>
                <a:sym typeface="Calibri"/>
              </a:rPr>
              <a:t>and variations in the propagation of seismic waves due to structure of the Earth’s crust.(1)</a:t>
            </a:r>
          </a:p>
          <a:p>
            <a:pPr marL="0" marR="0" lvl="0" indent="0" algn="l" rtl="0">
              <a:spcBef>
                <a:spcPts val="0"/>
              </a:spcBef>
              <a:buSzPct val="25000"/>
              <a:buNone/>
            </a:pPr>
            <a:endParaRPr lang="en-US" sz="1200" b="1"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lang="en-US" sz="1200" b="0" i="0" u="none" strike="noStrike" kern="1200" cap="none" dirty="0">
              <a:solidFill>
                <a:schemeClr val="dk1"/>
              </a:solidFill>
              <a:effectLst/>
              <a:latin typeface="Calibri"/>
              <a:ea typeface="Calibri"/>
              <a:cs typeface="Calibri"/>
              <a:sym typeface="Calibri"/>
            </a:endParaRPr>
          </a:p>
          <a:p>
            <a:pPr marL="0" marR="0" lvl="0" indent="0" algn="l" rtl="0">
              <a:spcBef>
                <a:spcPts val="0"/>
              </a:spcBef>
              <a:buSzPct val="25000"/>
              <a:buNone/>
            </a:pPr>
            <a:r>
              <a:rPr lang="en-US" sz="1200" b="0" i="0" u="none" strike="noStrike" kern="1200" cap="none" dirty="0">
                <a:solidFill>
                  <a:schemeClr val="dk1"/>
                </a:solidFill>
                <a:effectLst/>
                <a:latin typeface="Calibri"/>
                <a:ea typeface="Calibri"/>
                <a:cs typeface="Calibri"/>
                <a:sym typeface="Calibri"/>
              </a:rPr>
              <a:t>Contours indicate intensities</a:t>
            </a:r>
          </a:p>
          <a:p>
            <a:pPr marL="0" marR="0" lvl="0" indent="0" algn="l" rtl="0">
              <a:spcBef>
                <a:spcPts val="0"/>
              </a:spcBef>
              <a:buSzPct val="25000"/>
              <a:buNone/>
            </a:pPr>
            <a:r>
              <a:rPr lang="en-US" sz="1200" b="0" i="0" u="none" strike="noStrike" kern="1200" cap="none" dirty="0">
                <a:solidFill>
                  <a:schemeClr val="dk1"/>
                </a:solidFill>
                <a:effectLst/>
                <a:latin typeface="Calibri"/>
                <a:ea typeface="Calibri"/>
                <a:cs typeface="Calibri"/>
                <a:sym typeface="Calibri"/>
              </a:rPr>
              <a:t>Colors – intensity value</a:t>
            </a:r>
          </a:p>
          <a:p>
            <a:pPr marL="0" marR="0" lvl="0" indent="0" algn="l" rtl="0">
              <a:spcBef>
                <a:spcPts val="0"/>
              </a:spcBef>
              <a:buSzPct val="25000"/>
              <a:buNone/>
            </a:pPr>
            <a:endParaRPr lang="en-US" sz="1200" b="1" i="1" u="none" strike="noStrike" cap="none" dirty="0">
              <a:solidFill>
                <a:schemeClr val="dk1"/>
              </a:solidFill>
              <a:latin typeface="Calibri"/>
              <a:ea typeface="Calibri"/>
              <a:cs typeface="Calibri"/>
              <a:sym typeface="Calibri"/>
            </a:endParaRPr>
          </a:p>
          <a:p>
            <a:endParaRPr lang="en-US" sz="1200" b="0" i="0" u="none" strike="noStrike" kern="1200" cap="none" dirty="0">
              <a:solidFill>
                <a:schemeClr val="dk1"/>
              </a:solidFill>
              <a:effectLst/>
              <a:latin typeface="Calibri"/>
              <a:cs typeface="Calibri"/>
              <a:sym typeface="Calibri"/>
            </a:endParaRPr>
          </a:p>
          <a:p>
            <a:r>
              <a:rPr lang="en-US" sz="1200" b="0" i="0" u="none" strike="noStrike" kern="1200" cap="none" dirty="0">
                <a:solidFill>
                  <a:schemeClr val="dk1"/>
                </a:solidFill>
                <a:effectLst/>
                <a:latin typeface="Calibri"/>
                <a:cs typeface="Calibri"/>
                <a:sym typeface="Calibri"/>
              </a:rPr>
              <a:t>https://earthquake.usgs.gov/learn/topics/mercalli.php</a:t>
            </a:r>
            <a:endParaRPr lang="en-US" dirty="0"/>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1 http://usgs.github.io/shakemap/introduction.html</a:t>
            </a: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r>
              <a:rPr lang="en-US" sz="1200" b="0" i="1" u="none" strike="noStrike" cap="none" dirty="0">
                <a:solidFill>
                  <a:schemeClr val="dk1"/>
                </a:solidFill>
                <a:latin typeface="Calibri"/>
                <a:ea typeface="Calibri"/>
                <a:cs typeface="Calibri"/>
                <a:sym typeface="Calibri"/>
              </a:rPr>
              <a:t>2 https://earthquake.usgs.gov/data/dyfi/background.php</a:t>
            </a:r>
            <a:endParaRPr sz="1200" b="0" i="1"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a:p>
            <a:pPr marL="0" marR="0" lvl="0" indent="0" algn="l" rtl="0">
              <a:spcBef>
                <a:spcPts val="0"/>
              </a:spcBef>
              <a:buSzPct val="25000"/>
              <a:buNone/>
            </a:pPr>
            <a:endParaRPr sz="1200" b="0" i="0" u="none" strike="noStrike" cap="none" dirty="0">
              <a:solidFill>
                <a:schemeClr val="dk1"/>
              </a:solidFill>
              <a:latin typeface="Calibri"/>
              <a:ea typeface="Calibri"/>
              <a:cs typeface="Calibri"/>
              <a:sym typeface="Calibri"/>
            </a:endParaRPr>
          </a:p>
        </p:txBody>
      </p:sp>
      <p:sp>
        <p:nvSpPr>
          <p:cNvPr id="129" name="Shape 129"/>
          <p:cNvSpPr txBox="1">
            <a:spLocks noGrp="1"/>
          </p:cNvSpPr>
          <p:nvPr>
            <p:ph type="sldNum" idx="12"/>
          </p:nvPr>
        </p:nvSpPr>
        <p:spPr>
          <a:xfrm>
            <a:off x="3884612" y="8685213"/>
            <a:ext cx="2971799" cy="458786"/>
          </a:xfrm>
          <a:prstGeom prst="rect">
            <a:avLst/>
          </a:prstGeom>
          <a:noFill/>
          <a:ln>
            <a:noFill/>
          </a:ln>
        </p:spPr>
        <p:txBody>
          <a:bodyPr lIns="91425" tIns="45700" rIns="91425" bIns="45700" anchor="b" anchorCtr="0">
            <a:noAutofit/>
          </a:bodyPr>
          <a:lstStyle/>
          <a:p>
            <a:pPr marL="0" marR="0" lvl="0" indent="0" algn="r" rtl="0">
              <a:spcBef>
                <a:spcPts val="0"/>
              </a:spcBef>
              <a:buSzPct val="25000"/>
              <a:buNone/>
            </a:pPr>
            <a:fld id="{00000000-1234-1234-1234-123412341234}" type="slidenum">
              <a:rPr lang="en-US" sz="1200">
                <a:solidFill>
                  <a:schemeClr val="dk1"/>
                </a:solidFill>
                <a:latin typeface="Calibri"/>
                <a:ea typeface="Calibri"/>
                <a:cs typeface="Calibri"/>
                <a:sym typeface="Calibri"/>
              </a:rPr>
              <a:t>5</a:t>
            </a:fld>
            <a:endParaRPr lang="en-US" sz="1200">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21509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Shape 155"/>
          <p:cNvSpPr txBox="1">
            <a:spLocks noGrp="1"/>
          </p:cNvSpPr>
          <p:nvPr>
            <p:ph type="body" idx="1"/>
          </p:nvPr>
        </p:nvSpPr>
        <p:spPr>
          <a:xfrm>
            <a:off x="685800" y="4400550"/>
            <a:ext cx="5486399" cy="3600450"/>
          </a:xfrm>
          <a:prstGeom prst="rect">
            <a:avLst/>
          </a:prstGeom>
        </p:spPr>
        <p:txBody>
          <a:bodyPr lIns="91425" tIns="91425" rIns="91425" bIns="91425" anchor="t" anchorCtr="0">
            <a:noAutofit/>
          </a:bodyPr>
          <a:lstStyle/>
          <a:p>
            <a:pPr lvl="0">
              <a:spcBef>
                <a:spcPts val="0"/>
              </a:spcBef>
              <a:buNone/>
            </a:pPr>
            <a:endParaRPr/>
          </a:p>
        </p:txBody>
      </p:sp>
      <p:sp>
        <p:nvSpPr>
          <p:cNvPr id="156" name="Shape 156"/>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155539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70269032"/>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80678257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22054882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40593228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10786877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07011058"/>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4243906026"/>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68082686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203560721"/>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cSld name="1_Two Content">
    <p:bg>
      <p:bgPr>
        <a:solidFill>
          <a:schemeClr val="bg1"/>
        </a:solidFill>
        <a:effectLst/>
      </p:bgPr>
    </p:bg>
    <p:spTree>
      <p:nvGrpSpPr>
        <p:cNvPr id="1" name="Shape 21"/>
        <p:cNvGrpSpPr/>
        <p:nvPr/>
      </p:nvGrpSpPr>
      <p:grpSpPr>
        <a:xfrm>
          <a:off x="0" y="0"/>
          <a:ext cx="0" cy="0"/>
          <a:chOff x="0" y="0"/>
          <a:chExt cx="0" cy="0"/>
        </a:xfrm>
      </p:grpSpPr>
      <p:sp>
        <p:nvSpPr>
          <p:cNvPr id="22" name="Shape 22"/>
          <p:cNvSpPr txBox="1">
            <a:spLocks noGrp="1"/>
          </p:cNvSpPr>
          <p:nvPr>
            <p:ph type="body" idx="1"/>
          </p:nvPr>
        </p:nvSpPr>
        <p:spPr>
          <a:xfrm>
            <a:off x="838200" y="1825625"/>
            <a:ext cx="5181600" cy="4351200"/>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tx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23" name="Shape 23"/>
          <p:cNvSpPr txBox="1">
            <a:spLocks noGrp="1"/>
          </p:cNvSpPr>
          <p:nvPr>
            <p:ph type="body" idx="2"/>
          </p:nvPr>
        </p:nvSpPr>
        <p:spPr>
          <a:xfrm>
            <a:off x="6172200" y="1825625"/>
            <a:ext cx="5181600" cy="4351200"/>
          </a:xfrm>
          <a:prstGeom prst="rect">
            <a:avLst/>
          </a:prstGeom>
          <a:noFill/>
          <a:ln>
            <a:noFill/>
          </a:ln>
        </p:spPr>
        <p:txBody>
          <a:bodyPr lIns="91425" tIns="91425" rIns="91425" bIns="91425" anchor="t" anchorCtr="0"/>
          <a:lstStyle>
            <a:lvl1pPr marL="228600" marR="0" lvl="0" indent="-50800" algn="l" rtl="0">
              <a:lnSpc>
                <a:spcPct val="90000"/>
              </a:lnSpc>
              <a:spcBef>
                <a:spcPts val="1000"/>
              </a:spcBef>
              <a:buClr>
                <a:schemeClr val="dk1"/>
              </a:buClr>
              <a:buSzPct val="100000"/>
              <a:buFont typeface="Arial"/>
              <a:buChar char="•"/>
              <a:defRPr sz="2800" b="0" i="0" u="none" strike="noStrike" cap="none">
                <a:solidFill>
                  <a:schemeClr val="tx1"/>
                </a:solidFill>
                <a:latin typeface="Calibri"/>
                <a:ea typeface="Calibri"/>
                <a:cs typeface="Calibri"/>
                <a:sym typeface="Calibri"/>
              </a:defRPr>
            </a:lvl1pPr>
            <a:lvl2pPr marL="685800" marR="0" lvl="1" indent="-76200" algn="l" rtl="0">
              <a:lnSpc>
                <a:spcPct val="90000"/>
              </a:lnSpc>
              <a:spcBef>
                <a:spcPts val="500"/>
              </a:spcBef>
              <a:buClr>
                <a:schemeClr val="dk1"/>
              </a:buClr>
              <a:buSzPct val="100000"/>
              <a:buFont typeface="Arial"/>
              <a:buChar char="•"/>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dirty="0"/>
          </a:p>
        </p:txBody>
      </p:sp>
      <p:sp>
        <p:nvSpPr>
          <p:cNvPr id="24" name="Shape 24"/>
          <p:cNvSpPr txBox="1">
            <a:spLocks noGrp="1"/>
          </p:cNvSpPr>
          <p:nvPr>
            <p:ph type="dt" idx="10"/>
          </p:nvPr>
        </p:nvSpPr>
        <p:spPr>
          <a:xfrm>
            <a:off x="838200" y="6356350"/>
            <a:ext cx="2743200" cy="365100"/>
          </a:xfrm>
          <a:prstGeom prst="rect">
            <a:avLst/>
          </a:prstGeom>
          <a:noFill/>
          <a:ln>
            <a:noFill/>
          </a:ln>
        </p:spPr>
        <p:txBody>
          <a:bodyPr lIns="91425" tIns="91425" rIns="91425" bIns="91425" anchor="ctr" anchorCtr="0"/>
          <a:lstStyle>
            <a:lvl1pPr marL="0" marR="0" lvl="0" indent="0" algn="l"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5" name="Shape 25"/>
          <p:cNvSpPr txBox="1">
            <a:spLocks noGrp="1"/>
          </p:cNvSpPr>
          <p:nvPr>
            <p:ph type="ftr" idx="11"/>
          </p:nvPr>
        </p:nvSpPr>
        <p:spPr>
          <a:xfrm>
            <a:off x="4038600" y="6356350"/>
            <a:ext cx="4114800" cy="365100"/>
          </a:xfrm>
          <a:prstGeom prst="rect">
            <a:avLst/>
          </a:prstGeom>
          <a:noFill/>
          <a:ln>
            <a:noFill/>
          </a:ln>
        </p:spPr>
        <p:txBody>
          <a:bodyPr lIns="91425" tIns="91425" rIns="91425" bIns="91425" anchor="ctr" anchorCtr="0"/>
          <a:lstStyle>
            <a:lvl1pPr marL="0" marR="0" lvl="0" indent="0" algn="ctr" rtl="0">
              <a:spcBef>
                <a:spcPts val="0"/>
              </a:spcBef>
              <a:buNone/>
              <a:defRPr sz="1200" b="0" i="0" u="none" strike="noStrike" cap="none">
                <a:solidFill>
                  <a:srgbClr val="888888"/>
                </a:solidFill>
                <a:latin typeface="Calibri"/>
                <a:ea typeface="Calibri"/>
                <a:cs typeface="Calibri"/>
                <a:sym typeface="Calibri"/>
              </a:defRPr>
            </a:lvl1pPr>
            <a:lvl2pPr marL="457200" marR="0" lvl="1" indent="0" algn="l" rtl="0">
              <a:spcBef>
                <a:spcPts val="0"/>
              </a:spcBef>
              <a:buNone/>
              <a:defRPr sz="1800" b="0" i="0" u="none" strike="noStrike" cap="none">
                <a:solidFill>
                  <a:schemeClr val="dk1"/>
                </a:solidFill>
                <a:latin typeface="Calibri"/>
                <a:ea typeface="Calibri"/>
                <a:cs typeface="Calibri"/>
                <a:sym typeface="Calibri"/>
              </a:defRPr>
            </a:lvl2pPr>
            <a:lvl3pPr marL="914400" marR="0" lvl="2" indent="0" algn="l" rtl="0">
              <a:spcBef>
                <a:spcPts val="0"/>
              </a:spcBef>
              <a:buNone/>
              <a:defRPr sz="1800" b="0" i="0" u="none" strike="noStrike" cap="none">
                <a:solidFill>
                  <a:schemeClr val="dk1"/>
                </a:solidFill>
                <a:latin typeface="Calibri"/>
                <a:ea typeface="Calibri"/>
                <a:cs typeface="Calibri"/>
                <a:sym typeface="Calibri"/>
              </a:defRPr>
            </a:lvl3pPr>
            <a:lvl4pPr marL="1371600" marR="0" lvl="3" indent="0" algn="l" rtl="0">
              <a:spcBef>
                <a:spcPts val="0"/>
              </a:spcBef>
              <a:buNone/>
              <a:defRPr sz="1800" b="0" i="0" u="none" strike="noStrike" cap="none">
                <a:solidFill>
                  <a:schemeClr val="dk1"/>
                </a:solidFill>
                <a:latin typeface="Calibri"/>
                <a:ea typeface="Calibri"/>
                <a:cs typeface="Calibri"/>
                <a:sym typeface="Calibri"/>
              </a:defRPr>
            </a:lvl4pPr>
            <a:lvl5pPr marL="1828800" marR="0" lvl="4" indent="0" algn="l" rtl="0">
              <a:spcBef>
                <a:spcPts val="0"/>
              </a:spcBef>
              <a:buNone/>
              <a:defRPr sz="1800" b="0" i="0" u="none" strike="noStrike" cap="none">
                <a:solidFill>
                  <a:schemeClr val="dk1"/>
                </a:solidFill>
                <a:latin typeface="Calibri"/>
                <a:ea typeface="Calibri"/>
                <a:cs typeface="Calibri"/>
                <a:sym typeface="Calibri"/>
              </a:defRPr>
            </a:lvl5pPr>
            <a:lvl6pPr marL="2286000" marR="0" lvl="5" indent="0" algn="l" rtl="0">
              <a:spcBef>
                <a:spcPts val="0"/>
              </a:spcBef>
              <a:buNone/>
              <a:defRPr sz="1800" b="0" i="0" u="none" strike="noStrike" cap="none">
                <a:solidFill>
                  <a:schemeClr val="dk1"/>
                </a:solidFill>
                <a:latin typeface="Calibri"/>
                <a:ea typeface="Calibri"/>
                <a:cs typeface="Calibri"/>
                <a:sym typeface="Calibri"/>
              </a:defRPr>
            </a:lvl6pPr>
            <a:lvl7pPr marL="2743200" marR="0" lvl="6" indent="0" algn="l" rtl="0">
              <a:spcBef>
                <a:spcPts val="0"/>
              </a:spcBef>
              <a:buNone/>
              <a:defRPr sz="1800" b="0" i="0" u="none" strike="noStrike" cap="none">
                <a:solidFill>
                  <a:schemeClr val="dk1"/>
                </a:solidFill>
                <a:latin typeface="Calibri"/>
                <a:ea typeface="Calibri"/>
                <a:cs typeface="Calibri"/>
                <a:sym typeface="Calibri"/>
              </a:defRPr>
            </a:lvl7pPr>
            <a:lvl8pPr marL="3200400" marR="0" lvl="7" indent="0" algn="l" rtl="0">
              <a:spcBef>
                <a:spcPts val="0"/>
              </a:spcBef>
              <a:buNone/>
              <a:defRPr sz="1800" b="0" i="0" u="none" strike="noStrike" cap="none">
                <a:solidFill>
                  <a:schemeClr val="dk1"/>
                </a:solidFill>
                <a:latin typeface="Calibri"/>
                <a:ea typeface="Calibri"/>
                <a:cs typeface="Calibri"/>
                <a:sym typeface="Calibri"/>
              </a:defRPr>
            </a:lvl8pPr>
            <a:lvl9pPr marL="3657600" marR="0" lvl="8" indent="0" algn="l" rtl="0">
              <a:spcBef>
                <a:spcPts val="0"/>
              </a:spcBef>
              <a:buNone/>
              <a:defRPr sz="1800" b="0" i="0" u="none" strike="noStrike" cap="none">
                <a:solidFill>
                  <a:schemeClr val="dk1"/>
                </a:solidFill>
                <a:latin typeface="Calibri"/>
                <a:ea typeface="Calibri"/>
                <a:cs typeface="Calibri"/>
                <a:sym typeface="Calibri"/>
              </a:defRPr>
            </a:lvl9pPr>
          </a:lstStyle>
          <a:p>
            <a:endParaRPr/>
          </a:p>
        </p:txBody>
      </p:sp>
      <p:sp>
        <p:nvSpPr>
          <p:cNvPr id="26" name="Shape 26"/>
          <p:cNvSpPr txBox="1">
            <a:spLocks noGrp="1"/>
          </p:cNvSpPr>
          <p:nvPr>
            <p:ph type="sldNum" idx="12"/>
          </p:nvPr>
        </p:nvSpPr>
        <p:spPr>
          <a:xfrm>
            <a:off x="8610600" y="6356350"/>
            <a:ext cx="2743200" cy="365100"/>
          </a:xfrm>
          <a:prstGeom prst="rect">
            <a:avLst/>
          </a:prstGeom>
          <a:noFill/>
          <a:ln>
            <a:noFill/>
          </a:ln>
        </p:spPr>
        <p:txBody>
          <a:bodyPr lIns="91425" tIns="45700" rIns="91425" bIns="45700" anchor="ctr" anchorCtr="0">
            <a:noAutofit/>
          </a:bodyPr>
          <a:lstStyle/>
          <a:p>
            <a:pPr marL="0" marR="0" lvl="0" indent="0" algn="r" rtl="0">
              <a:spcBef>
                <a:spcPts val="0"/>
              </a:spcBef>
              <a:buSzPct val="25000"/>
              <a:buNone/>
            </a:pPr>
            <a:fld id="{00000000-1234-1234-1234-123412341234}" type="slidenum">
              <a:rPr lang="en-US" sz="1200" b="0" i="0" u="none" strike="noStrike" cap="none">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
        <p:nvSpPr>
          <p:cNvPr id="27" name="Shape 27"/>
          <p:cNvSpPr txBox="1">
            <a:spLocks noGrp="1"/>
          </p:cNvSpPr>
          <p:nvPr>
            <p:ph type="body" idx="3"/>
          </p:nvPr>
        </p:nvSpPr>
        <p:spPr>
          <a:xfrm>
            <a:off x="838200" y="384629"/>
            <a:ext cx="5181600" cy="1306200"/>
          </a:xfrm>
          <a:prstGeom prst="rect">
            <a:avLst/>
          </a:prstGeom>
          <a:noFill/>
          <a:ln>
            <a:noFill/>
          </a:ln>
        </p:spPr>
        <p:txBody>
          <a:bodyPr lIns="91425" tIns="91425" rIns="91425" bIns="91425" anchor="ctr" anchorCtr="0"/>
          <a:lstStyle>
            <a:lvl1pPr marL="0" marR="0" lvl="0"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Font typeface="Arial"/>
              <a:buNone/>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8" name="Shape 28"/>
          <p:cNvSpPr txBox="1">
            <a:spLocks noGrp="1"/>
          </p:cNvSpPr>
          <p:nvPr>
            <p:ph type="body" idx="4"/>
          </p:nvPr>
        </p:nvSpPr>
        <p:spPr>
          <a:xfrm>
            <a:off x="6172200" y="384629"/>
            <a:ext cx="5181600" cy="1306200"/>
          </a:xfrm>
          <a:prstGeom prst="rect">
            <a:avLst/>
          </a:prstGeom>
          <a:noFill/>
          <a:ln>
            <a:noFill/>
          </a:ln>
        </p:spPr>
        <p:txBody>
          <a:bodyPr lIns="91425" tIns="91425" rIns="91425" bIns="91425" anchor="ctr" anchorCtr="0"/>
          <a:lstStyle>
            <a:lvl1pPr marL="0" marR="0" lvl="0" indent="0" algn="l" rtl="0">
              <a:lnSpc>
                <a:spcPct val="90000"/>
              </a:lnSpc>
              <a:spcBef>
                <a:spcPts val="1000"/>
              </a:spcBef>
              <a:buClr>
                <a:schemeClr val="dk1"/>
              </a:buClr>
              <a:buFont typeface="Arial"/>
              <a:buNone/>
              <a:defRPr sz="2800" b="0" i="0" u="none" strike="noStrike" cap="none">
                <a:solidFill>
                  <a:schemeClr val="dk1"/>
                </a:solidFill>
                <a:latin typeface="Calibri"/>
                <a:ea typeface="Calibri"/>
                <a:cs typeface="Calibri"/>
                <a:sym typeface="Calibri"/>
              </a:defRPr>
            </a:lvl1pPr>
            <a:lvl2pPr marL="457200" marR="0" lvl="1" indent="0" algn="l" rtl="0">
              <a:lnSpc>
                <a:spcPct val="90000"/>
              </a:lnSpc>
              <a:spcBef>
                <a:spcPts val="500"/>
              </a:spcBef>
              <a:buClr>
                <a:schemeClr val="dk1"/>
              </a:buClr>
              <a:buFont typeface="Arial"/>
              <a:buNone/>
              <a:defRPr sz="2400" b="0" i="0" u="none" strike="noStrike" cap="none">
                <a:solidFill>
                  <a:schemeClr val="dk1"/>
                </a:solidFill>
                <a:latin typeface="Calibri"/>
                <a:ea typeface="Calibri"/>
                <a:cs typeface="Calibri"/>
                <a:sym typeface="Calibri"/>
              </a:defRPr>
            </a:lvl2pPr>
            <a:lvl3pPr marL="1143000" marR="0" lvl="2" indent="-101600" algn="l" rtl="0">
              <a:lnSpc>
                <a:spcPct val="90000"/>
              </a:lnSpc>
              <a:spcBef>
                <a:spcPts val="500"/>
              </a:spcBef>
              <a:buClr>
                <a:schemeClr val="dk1"/>
              </a:buClr>
              <a:buSzPct val="100000"/>
              <a:buFont typeface="Arial"/>
              <a:buChar char="•"/>
              <a:defRPr sz="2000" b="0" i="0" u="none" strike="noStrike" cap="none">
                <a:solidFill>
                  <a:schemeClr val="dk1"/>
                </a:solidFill>
                <a:latin typeface="Calibri"/>
                <a:ea typeface="Calibri"/>
                <a:cs typeface="Calibri"/>
                <a:sym typeface="Calibri"/>
              </a:defRPr>
            </a:lvl3pPr>
            <a:lvl4pPr marL="1600200" marR="0" lvl="3"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4pPr>
            <a:lvl5pPr marL="2057400" marR="0" lvl="4"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5pPr>
            <a:lvl6pPr marL="2514600" marR="0" lvl="5"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6pPr>
            <a:lvl7pPr marL="2971800" marR="0" lvl="6"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7pPr>
            <a:lvl8pPr marL="3429000" marR="0" lvl="7"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8pPr>
            <a:lvl9pPr marL="3886200" marR="0" lvl="8" indent="-114300" algn="l" rtl="0">
              <a:lnSpc>
                <a:spcPct val="90000"/>
              </a:lnSpc>
              <a:spcBef>
                <a:spcPts val="500"/>
              </a:spcBef>
              <a:buClr>
                <a:schemeClr val="dk1"/>
              </a:buClr>
              <a:buSzPct val="100000"/>
              <a:buFont typeface="Arial"/>
              <a:buChar char="•"/>
              <a:defRPr sz="18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36333530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7964028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981544101"/>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565221713"/>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375973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592648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33379807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181600"/>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26707976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marR="0" lvl="0" indent="0" algn="r" rtl="0">
              <a:spcBef>
                <a:spcPts val="0"/>
              </a:spcBef>
              <a:buSzPct val="25000"/>
              <a:buNone/>
            </a:pPr>
            <a:fld id="{00000000-1234-1234-1234-123412341234}" type="slidenum">
              <a:rPr lang="en-US" sz="1200" smtClean="0">
                <a:solidFill>
                  <a:srgbClr val="888888"/>
                </a:solidFill>
                <a:latin typeface="Calibri"/>
                <a:ea typeface="Calibri"/>
                <a:cs typeface="Calibri"/>
                <a:sym typeface="Calibri"/>
              </a:rPr>
              <a:t>‹#›</a:t>
            </a:fld>
            <a:endParaRPr lang="en-US" sz="1200">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8769973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US"/>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pPr marL="0" marR="0" lvl="0" indent="0" algn="r" rtl="0">
              <a:spcBef>
                <a:spcPts val="0"/>
              </a:spcBef>
              <a:buSzPct val="25000"/>
              <a:buNone/>
            </a:pPr>
            <a:fld id="{00000000-1234-1234-1234-123412341234}" type="slidenum">
              <a:rPr lang="en-US" sz="1200" b="0" i="0" u="none" strike="noStrike" cap="none" smtClean="0">
                <a:solidFill>
                  <a:srgbClr val="888888"/>
                </a:solidFill>
                <a:latin typeface="Calibri"/>
                <a:ea typeface="Calibri"/>
                <a:cs typeface="Calibri"/>
                <a:sym typeface="Calibri"/>
              </a:rPr>
              <a:t>‹#›</a:t>
            </a:fld>
            <a:endParaRPr lang="en-US" sz="1200" b="0" i="0" u="none" strike="noStrike" cap="none">
              <a:solidFill>
                <a:srgbClr val="888888"/>
              </a:solidFill>
              <a:latin typeface="Calibri"/>
              <a:ea typeface="Calibri"/>
              <a:cs typeface="Calibri"/>
              <a:sym typeface="Calibri"/>
            </a:endParaRPr>
          </a:p>
        </p:txBody>
      </p:sp>
    </p:spTree>
    <p:extLst>
      <p:ext uri="{BB962C8B-B14F-4D97-AF65-F5344CB8AC3E}">
        <p14:creationId xmlns:p14="http://schemas.microsoft.com/office/powerpoint/2010/main" val="1141579708"/>
      </p:ext>
    </p:extLst>
  </p:cSld>
  <p:clrMap bg1="dk1" tx1="lt1" bg2="dk2" tx2="lt2" accent1="accent1" accent2="accent2" accent3="accent3" accent4="accent4" accent5="accent5" accent6="accent6" hlink="hlink" folHlink="folHlink"/>
  <p:sldLayoutIdLst>
    <p:sldLayoutId id="2147483730" r:id="rId1"/>
    <p:sldLayoutId id="2147483731" r:id="rId2"/>
    <p:sldLayoutId id="2147483732" r:id="rId3"/>
    <p:sldLayoutId id="2147483733" r:id="rId4"/>
    <p:sldLayoutId id="2147483734" r:id="rId5"/>
    <p:sldLayoutId id="2147483735" r:id="rId6"/>
    <p:sldLayoutId id="2147483736" r:id="rId7"/>
    <p:sldLayoutId id="2147483737" r:id="rId8"/>
    <p:sldLayoutId id="2147483738" r:id="rId9"/>
    <p:sldLayoutId id="2147483739" r:id="rId10"/>
    <p:sldLayoutId id="2147483740" r:id="rId11"/>
    <p:sldLayoutId id="2147483741" r:id="rId12"/>
    <p:sldLayoutId id="2147483742" r:id="rId13"/>
    <p:sldLayoutId id="2147483743" r:id="rId14"/>
    <p:sldLayoutId id="2147483744" r:id="rId15"/>
    <p:sldLayoutId id="2147483745" r:id="rId16"/>
    <p:sldLayoutId id="2147483746" r:id="rId17"/>
    <p:sldLayoutId id="2147483747" r:id="rId18"/>
  </p:sldLayoutIdLst>
  <p:hf sldNum="0" hdr="0" ftr="0" dt="0"/>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gif"/></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5"/>
        <p:cNvGrpSpPr/>
        <p:nvPr/>
      </p:nvGrpSpPr>
      <p:grpSpPr>
        <a:xfrm>
          <a:off x="0" y="0"/>
          <a:ext cx="0" cy="0"/>
          <a:chOff x="0" y="0"/>
          <a:chExt cx="0" cy="0"/>
        </a:xfrm>
      </p:grpSpPr>
      <p:sp>
        <p:nvSpPr>
          <p:cNvPr id="96" name="Shape 96"/>
          <p:cNvSpPr txBox="1">
            <a:spLocks noGrp="1"/>
          </p:cNvSpPr>
          <p:nvPr>
            <p:ph type="ctrTitle"/>
          </p:nvPr>
        </p:nvSpPr>
        <p:spPr/>
        <p:txBody>
          <a:bodyPr>
            <a:normAutofit fontScale="90000"/>
          </a:bodyPr>
          <a:lstStyle/>
          <a:p>
            <a:pPr lvl="0"/>
            <a:r>
              <a:rPr lang="en-US">
                <a:sym typeface="Calibri"/>
              </a:rPr>
              <a:t>Value of crowdsourced data in earthquake response and analysis</a:t>
            </a:r>
            <a:endParaRPr lang="en-US" dirty="0">
              <a:sym typeface="Calibri"/>
            </a:endParaRPr>
          </a:p>
        </p:txBody>
      </p:sp>
      <p:sp>
        <p:nvSpPr>
          <p:cNvPr id="97" name="Shape 97"/>
          <p:cNvSpPr txBox="1">
            <a:spLocks noGrp="1"/>
          </p:cNvSpPr>
          <p:nvPr>
            <p:ph type="subTitle" idx="1"/>
          </p:nvPr>
        </p:nvSpPr>
        <p:spPr/>
        <p:txBody>
          <a:bodyPr/>
          <a:lstStyle/>
          <a:p>
            <a:pPr lvl="0"/>
            <a:r>
              <a:rPr lang="en-US">
                <a:sym typeface="Calibri"/>
              </a:rPr>
              <a:t>Max Roland</a:t>
            </a:r>
          </a:p>
          <a:p>
            <a:pPr lvl="0"/>
            <a:r>
              <a:rPr lang="en-US">
                <a:sym typeface="Calibri"/>
              </a:rPr>
              <a:t>Kristin Robinson</a:t>
            </a:r>
          </a:p>
          <a:p>
            <a:pPr lvl="0"/>
            <a:endParaRPr lang="en-US" dirty="0">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750256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Shape 158"/>
          <p:cNvSpPr txBox="1">
            <a:spLocks noGrp="1"/>
          </p:cNvSpPr>
          <p:nvPr>
            <p:ph type="ctrTitle" idx="4294967295"/>
          </p:nvPr>
        </p:nvSpPr>
        <p:spPr>
          <a:xfrm>
            <a:off x="719138" y="2166938"/>
            <a:ext cx="11472862" cy="1738312"/>
          </a:xfrm>
          <a:prstGeom prst="rect">
            <a:avLst/>
          </a:prstGeom>
          <a:noFill/>
          <a:ln>
            <a:noFill/>
          </a:ln>
        </p:spPr>
        <p:txBody>
          <a:bodyPr lIns="91425" tIns="45700" rIns="91425" bIns="45700" anchor="ctr" anchorCtr="0">
            <a:noAutofit/>
          </a:bodyPr>
          <a:lstStyle/>
          <a:p>
            <a:pPr marL="0" marR="0" lvl="0" indent="0" algn="l" rtl="0">
              <a:lnSpc>
                <a:spcPct val="90000"/>
              </a:lnSpc>
              <a:spcBef>
                <a:spcPts val="0"/>
              </a:spcBef>
              <a:buClr>
                <a:schemeClr val="dk1"/>
              </a:buClr>
              <a:buSzPct val="25000"/>
              <a:buFont typeface="Calibri"/>
              <a:buNone/>
            </a:pPr>
            <a:r>
              <a:rPr lang="en-US" sz="7200" dirty="0">
                <a:solidFill>
                  <a:schemeClr val="tx1"/>
                </a:solidFill>
                <a:latin typeface="Calibri"/>
                <a:ea typeface="Calibri"/>
                <a:cs typeface="Calibri"/>
                <a:sym typeface="Calibri"/>
              </a:rPr>
              <a:t>t</a:t>
            </a:r>
            <a:r>
              <a:rPr lang="en-US" sz="7200" b="0" i="0" u="none" strike="noStrike" cap="none" dirty="0">
                <a:solidFill>
                  <a:schemeClr val="tx1"/>
                </a:solidFill>
                <a:latin typeface="Calibri"/>
                <a:ea typeface="Calibri"/>
                <a:cs typeface="Calibri"/>
                <a:sym typeface="Calibri"/>
              </a:rPr>
              <a: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Shape 103"/>
          <p:cNvSpPr txBox="1">
            <a:spLocks noGrp="1"/>
          </p:cNvSpPr>
          <p:nvPr>
            <p:ph type="body" idx="1"/>
          </p:nvPr>
        </p:nvSpPr>
        <p:spPr/>
        <p:txBody>
          <a:bodyPr/>
          <a:lstStyle/>
          <a:p>
            <a:pPr lvl="0"/>
            <a:r>
              <a:rPr lang="en-US" sz="3200" dirty="0"/>
              <a:t>University of Colorado</a:t>
            </a:r>
          </a:p>
          <a:p>
            <a:pPr lvl="1"/>
            <a:r>
              <a:rPr lang="en-US" sz="2800" dirty="0">
                <a:solidFill>
                  <a:schemeClr val="tx1"/>
                </a:solidFill>
              </a:rPr>
              <a:t>Geography - GIS Major</a:t>
            </a:r>
          </a:p>
          <a:p>
            <a:pPr lvl="0"/>
            <a:endParaRPr lang="en-US" dirty="0"/>
          </a:p>
          <a:p>
            <a:pPr lvl="0"/>
            <a:r>
              <a:rPr lang="en-US" sz="3200" dirty="0" err="1"/>
              <a:t>EarthLab</a:t>
            </a:r>
            <a:r>
              <a:rPr lang="en-US" sz="3200" dirty="0"/>
              <a:t> Research Assistant</a:t>
            </a:r>
          </a:p>
          <a:p>
            <a:pPr marL="635000" lvl="1" indent="0">
              <a:buNone/>
            </a:pPr>
            <a:r>
              <a:rPr lang="en-US" sz="2800" dirty="0">
                <a:solidFill>
                  <a:schemeClr val="tx1"/>
                </a:solidFill>
              </a:rPr>
              <a:t>Research into large scale natural hazard events and mitigation</a:t>
            </a:r>
          </a:p>
          <a:p>
            <a:pPr lvl="0"/>
            <a:endParaRPr lang="en-US" dirty="0"/>
          </a:p>
        </p:txBody>
      </p:sp>
      <p:sp>
        <p:nvSpPr>
          <p:cNvPr id="104" name="Shape 104"/>
          <p:cNvSpPr txBox="1">
            <a:spLocks noGrp="1"/>
          </p:cNvSpPr>
          <p:nvPr>
            <p:ph type="body" idx="2"/>
          </p:nvPr>
        </p:nvSpPr>
        <p:spPr/>
        <p:txBody>
          <a:bodyPr/>
          <a:lstStyle/>
          <a:p>
            <a:pPr lvl="0"/>
            <a:r>
              <a:rPr lang="en-US" sz="3200" dirty="0"/>
              <a:t>University of Colorado</a:t>
            </a:r>
          </a:p>
          <a:p>
            <a:pPr lvl="1"/>
            <a:r>
              <a:rPr lang="en-US" sz="2800" dirty="0">
                <a:solidFill>
                  <a:schemeClr val="tx1"/>
                </a:solidFill>
              </a:rPr>
              <a:t>Computer Science Major</a:t>
            </a:r>
          </a:p>
          <a:p>
            <a:pPr lvl="0"/>
            <a:endParaRPr lang="en-US" dirty="0">
              <a:sym typeface="Calibri"/>
            </a:endParaRPr>
          </a:p>
          <a:p>
            <a:pPr lvl="0"/>
            <a:r>
              <a:rPr lang="en-US" dirty="0">
                <a:sym typeface="Calibri"/>
              </a:rPr>
              <a:t>LEGO</a:t>
            </a:r>
            <a:r>
              <a:rPr lang="en-US" dirty="0"/>
              <a:t> </a:t>
            </a:r>
            <a:r>
              <a:rPr lang="en-US" dirty="0">
                <a:sym typeface="Calibri"/>
              </a:rPr>
              <a:t>Head of Digital Analytics</a:t>
            </a:r>
          </a:p>
          <a:p>
            <a:pPr lvl="1"/>
            <a:r>
              <a:rPr lang="en-US" dirty="0">
                <a:solidFill>
                  <a:schemeClr val="tx1"/>
                </a:solidFill>
                <a:sym typeface="Calibri"/>
              </a:rPr>
              <a:t>Analysis of consumer data from digital content</a:t>
            </a:r>
          </a:p>
          <a:p>
            <a:pPr lvl="1"/>
            <a:endParaRPr lang="en-US" dirty="0">
              <a:solidFill>
                <a:schemeClr val="tx1"/>
              </a:solidFill>
              <a:sym typeface="Calibri"/>
            </a:endParaRPr>
          </a:p>
          <a:p>
            <a:r>
              <a:rPr lang="en-US" dirty="0"/>
              <a:t>@</a:t>
            </a:r>
            <a:r>
              <a:rPr lang="en-US" dirty="0" err="1"/>
              <a:t>Kristin_CUBoulder</a:t>
            </a:r>
            <a:endParaRPr lang="en-US" dirty="0">
              <a:sym typeface="Calibri"/>
            </a:endParaRPr>
          </a:p>
          <a:p>
            <a:pPr lvl="0"/>
            <a:endParaRPr lang="en-US" dirty="0">
              <a:sym typeface="Calibri"/>
            </a:endParaRPr>
          </a:p>
          <a:p>
            <a:pPr lvl="0"/>
            <a:endParaRPr lang="en-US" dirty="0">
              <a:sym typeface="Calibri"/>
            </a:endParaRPr>
          </a:p>
          <a:p>
            <a:pPr lvl="0"/>
            <a:endParaRPr lang="en-US" dirty="0">
              <a:sym typeface="Calibri"/>
            </a:endParaRPr>
          </a:p>
        </p:txBody>
      </p:sp>
      <p:sp>
        <p:nvSpPr>
          <p:cNvPr id="105" name="Shape 105"/>
          <p:cNvSpPr txBox="1">
            <a:spLocks noGrp="1"/>
          </p:cNvSpPr>
          <p:nvPr>
            <p:ph type="body" idx="3"/>
          </p:nvPr>
        </p:nvSpPr>
        <p:spPr/>
        <p:txBody>
          <a:bodyPr>
            <a:normAutofit/>
          </a:bodyPr>
          <a:lstStyle/>
          <a:p>
            <a:pPr lvl="0"/>
            <a:r>
              <a:rPr lang="en-US" sz="3600" dirty="0">
                <a:solidFill>
                  <a:schemeClr val="tx1"/>
                </a:solidFill>
                <a:sym typeface="Calibri"/>
              </a:rPr>
              <a:t>Max</a:t>
            </a:r>
          </a:p>
        </p:txBody>
      </p:sp>
      <p:sp>
        <p:nvSpPr>
          <p:cNvPr id="106" name="Shape 106"/>
          <p:cNvSpPr txBox="1">
            <a:spLocks noGrp="1"/>
          </p:cNvSpPr>
          <p:nvPr>
            <p:ph type="body" idx="4"/>
          </p:nvPr>
        </p:nvSpPr>
        <p:spPr/>
        <p:txBody>
          <a:bodyPr>
            <a:normAutofit/>
          </a:bodyPr>
          <a:lstStyle/>
          <a:p>
            <a:pPr lvl="0"/>
            <a:r>
              <a:rPr lang="en-US" sz="3600" dirty="0">
                <a:solidFill>
                  <a:schemeClr val="tx1"/>
                </a:solidFill>
                <a:sym typeface="Calibri"/>
              </a:rPr>
              <a:t>Kristin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4" name="Picture 3"/>
          <p:cNvPicPr>
            <a:picLocks noChangeAspect="1"/>
          </p:cNvPicPr>
          <p:nvPr/>
        </p:nvPicPr>
        <p:blipFill rotWithShape="1">
          <a:blip r:embed="rId3"/>
          <a:srcRect l="18811" r="12332" b="-1"/>
          <a:stretch/>
        </p:blipFill>
        <p:spPr>
          <a:xfrm>
            <a:off x="0" y="0"/>
            <a:ext cx="7647277" cy="6858000"/>
          </a:xfrm>
          <a:prstGeom prst="rect">
            <a:avLst/>
          </a:prstGeom>
          <a:ln>
            <a:noFill/>
          </a:ln>
          <a:effectLst>
            <a:outerShdw blurRad="292100" dist="139700" dir="2700000" algn="tl" rotWithShape="0">
              <a:srgbClr val="333333">
                <a:alpha val="65000"/>
              </a:srgbClr>
            </a:outerShdw>
          </a:effectLst>
        </p:spPr>
      </p:pic>
      <p:sp>
        <p:nvSpPr>
          <p:cNvPr id="11" name="Shape 138"/>
          <p:cNvSpPr txBox="1">
            <a:spLocks noGrp="1"/>
          </p:cNvSpPr>
          <p:nvPr>
            <p:ph type="title"/>
          </p:nvPr>
        </p:nvSpPr>
        <p:spPr>
          <a:xfrm>
            <a:off x="7865806" y="2194560"/>
            <a:ext cx="4001729" cy="1739347"/>
          </a:xfrm>
        </p:spPr>
        <p:txBody>
          <a:bodyPr vert="horz" lIns="91440" tIns="45720" rIns="91440" bIns="45720" rtlCol="0" anchor="ctr">
            <a:normAutofit/>
          </a:bodyPr>
          <a:lstStyle/>
          <a:p>
            <a:pPr lvl="0" algn="ctr">
              <a:lnSpc>
                <a:spcPct val="80000"/>
              </a:lnSpc>
            </a:pPr>
            <a:r>
              <a:rPr lang="en-US" sz="4800" spc="150" dirty="0">
                <a:sym typeface="Calibri"/>
              </a:rPr>
              <a:t>area of interest</a:t>
            </a:r>
          </a:p>
        </p:txBody>
      </p:sp>
    </p:spTree>
    <p:extLst>
      <p:ext uri="{BB962C8B-B14F-4D97-AF65-F5344CB8AC3E}">
        <p14:creationId xmlns:p14="http://schemas.microsoft.com/office/powerpoint/2010/main" val="101916935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 name="Picture 21"/>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6622181" y="1998132"/>
            <a:ext cx="4793381" cy="3449767"/>
          </a:xfrm>
          <a:prstGeom prst="rect">
            <a:avLst/>
          </a:prstGeom>
        </p:spPr>
      </p:pic>
      <p:sp>
        <p:nvSpPr>
          <p:cNvPr id="62" name="Rectangle 23"/>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25880" y="2177879"/>
            <a:ext cx="4385983" cy="3090273"/>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Content Placeholder 5"/>
          <p:cNvPicPr>
            <a:picLocks noChangeAspect="1"/>
          </p:cNvPicPr>
          <p:nvPr/>
        </p:nvPicPr>
        <p:blipFill>
          <a:blip r:embed="rId3"/>
          <a:stretch>
            <a:fillRect/>
          </a:stretch>
        </p:blipFill>
        <p:spPr>
          <a:xfrm>
            <a:off x="9142911" y="2349147"/>
            <a:ext cx="1834113" cy="2747736"/>
          </a:xfrm>
          <a:prstGeom prst="rect">
            <a:avLst/>
          </a:prstGeom>
        </p:spPr>
      </p:pic>
      <p:pic>
        <p:nvPicPr>
          <p:cNvPr id="8" name="Content Placeholder 4"/>
          <p:cNvPicPr>
            <a:picLocks noChangeAspect="1"/>
          </p:cNvPicPr>
          <p:nvPr/>
        </p:nvPicPr>
        <p:blipFill>
          <a:blip r:embed="rId4"/>
          <a:stretch>
            <a:fillRect/>
          </a:stretch>
        </p:blipFill>
        <p:spPr>
          <a:xfrm>
            <a:off x="6975182" y="2747728"/>
            <a:ext cx="1950574" cy="1950574"/>
          </a:xfrm>
          <a:prstGeom prst="rect">
            <a:avLst/>
          </a:prstGeom>
        </p:spPr>
      </p:pic>
      <p:sp>
        <p:nvSpPr>
          <p:cNvPr id="2" name="Title 1"/>
          <p:cNvSpPr>
            <a:spLocks noGrp="1"/>
          </p:cNvSpPr>
          <p:nvPr>
            <p:ph type="title"/>
          </p:nvPr>
        </p:nvSpPr>
        <p:spPr>
          <a:xfrm>
            <a:off x="913795" y="609600"/>
            <a:ext cx="10353762" cy="970450"/>
          </a:xfrm>
        </p:spPr>
        <p:txBody>
          <a:bodyPr>
            <a:normAutofit/>
          </a:bodyPr>
          <a:lstStyle/>
          <a:p>
            <a:r>
              <a:rPr lang="en-US" dirty="0"/>
              <a:t>why?</a:t>
            </a:r>
          </a:p>
        </p:txBody>
      </p:sp>
      <p:sp>
        <p:nvSpPr>
          <p:cNvPr id="9" name="Content Placeholder 8"/>
          <p:cNvSpPr>
            <a:spLocks noGrp="1"/>
          </p:cNvSpPr>
          <p:nvPr>
            <p:ph idx="1"/>
          </p:nvPr>
        </p:nvSpPr>
        <p:spPr>
          <a:xfrm>
            <a:off x="913795" y="1732449"/>
            <a:ext cx="5361877" cy="4058751"/>
          </a:xfrm>
        </p:spPr>
        <p:txBody>
          <a:bodyPr anchor="t">
            <a:normAutofit/>
          </a:bodyPr>
          <a:lstStyle/>
          <a:p>
            <a:endParaRPr lang="en-US" dirty="0"/>
          </a:p>
        </p:txBody>
      </p:sp>
    </p:spTree>
    <p:extLst>
      <p:ext uri="{BB962C8B-B14F-4D97-AF65-F5344CB8AC3E}">
        <p14:creationId xmlns:p14="http://schemas.microsoft.com/office/powerpoint/2010/main" val="17945399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pic>
        <p:nvPicPr>
          <p:cNvPr id="23" name="Picture 22"/>
          <p:cNvPicPr>
            <a:picLocks noChangeAspect="1"/>
          </p:cNvPicPr>
          <p:nvPr/>
        </p:nvPicPr>
        <p:blipFill rotWithShape="1">
          <a:blip r:embed="rId3"/>
          <a:srcRect l="5509" t="1810" r="48023" b="47763"/>
          <a:stretch/>
        </p:blipFill>
        <p:spPr>
          <a:xfrm>
            <a:off x="0" y="5451"/>
            <a:ext cx="8440761" cy="5152358"/>
          </a:xfrm>
          <a:prstGeom prst="rect">
            <a:avLst/>
          </a:prstGeom>
        </p:spPr>
      </p:pic>
      <p:sp>
        <p:nvSpPr>
          <p:cNvPr id="11" name="Shape 138"/>
          <p:cNvSpPr txBox="1">
            <a:spLocks noGrp="1"/>
          </p:cNvSpPr>
          <p:nvPr>
            <p:ph type="title"/>
          </p:nvPr>
        </p:nvSpPr>
        <p:spPr>
          <a:xfrm>
            <a:off x="8100799" y="2004431"/>
            <a:ext cx="4293766" cy="970450"/>
          </a:xfrm>
        </p:spPr>
        <p:txBody>
          <a:bodyPr/>
          <a:lstStyle/>
          <a:p>
            <a:pPr lvl="0"/>
            <a:r>
              <a:rPr lang="en-US" dirty="0" err="1">
                <a:solidFill>
                  <a:schemeClr val="tx1"/>
                </a:solidFill>
                <a:sym typeface="Calibri"/>
              </a:rPr>
              <a:t>ShakeMap</a:t>
            </a:r>
            <a:r>
              <a:rPr lang="en-US" dirty="0">
                <a:solidFill>
                  <a:schemeClr val="tx1"/>
                </a:solidFill>
                <a:sym typeface="Calibri"/>
              </a:rPr>
              <a:t> data</a:t>
            </a:r>
          </a:p>
        </p:txBody>
      </p:sp>
      <p:pic>
        <p:nvPicPr>
          <p:cNvPr id="1028" name="Picture 4" descr="Image result for transparent USGS log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91807" y="811300"/>
            <a:ext cx="3180180" cy="1272072"/>
          </a:xfrm>
          <a:prstGeom prst="rect">
            <a:avLst/>
          </a:prstGeom>
          <a:noFill/>
          <a:extLst>
            <a:ext uri="{909E8E84-426E-40DD-AFC4-6F175D3DCCD1}">
              <a14:hiddenFill xmlns:a14="http://schemas.microsoft.com/office/drawing/2010/main">
                <a:solidFill>
                  <a:srgbClr val="FFFFFF"/>
                </a:solidFill>
              </a14:hiddenFill>
            </a:ext>
          </a:extLst>
        </p:spPr>
      </p:pic>
      <p:pic>
        <p:nvPicPr>
          <p:cNvPr id="80" name="Picture 4" descr="Image result for modified mercalli scale"/>
          <p:cNvPicPr>
            <a:picLocks noChangeAspect="1" noChangeArrowheads="1"/>
          </p:cNvPicPr>
          <p:nvPr/>
        </p:nvPicPr>
        <p:blipFill rotWithShape="1">
          <a:blip r:embed="rId5">
            <a:extLst>
              <a:ext uri="{28A0092B-C50C-407E-A947-70E740481C1C}">
                <a14:useLocalDpi xmlns:a14="http://schemas.microsoft.com/office/drawing/2010/main" val="0"/>
              </a:ext>
            </a:extLst>
          </a:blip>
          <a:srcRect l="-1" r="-483" b="48613"/>
          <a:stretch/>
        </p:blipFill>
        <p:spPr bwMode="auto">
          <a:xfrm>
            <a:off x="45874" y="5157809"/>
            <a:ext cx="12146126" cy="1118091"/>
          </a:xfrm>
          <a:prstGeom prst="rect">
            <a:avLst/>
          </a:prstGeom>
          <a:noFill/>
          <a:extLst>
            <a:ext uri="{909E8E84-426E-40DD-AFC4-6F175D3DCCD1}">
              <a14:hiddenFill xmlns:a14="http://schemas.microsoft.com/office/drawing/2010/main">
                <a:solidFill>
                  <a:srgbClr val="FFFFFF"/>
                </a:solidFill>
              </a14:hiddenFill>
            </a:ext>
          </a:extLst>
        </p:spPr>
      </p:pic>
      <p:pic>
        <p:nvPicPr>
          <p:cNvPr id="81" name="Picture 4" descr="Image result for modified mercalli scale"/>
          <p:cNvPicPr>
            <a:picLocks noChangeAspect="1" noChangeArrowheads="1"/>
          </p:cNvPicPr>
          <p:nvPr/>
        </p:nvPicPr>
        <p:blipFill rotWithShape="1">
          <a:blip r:embed="rId5">
            <a:extLst>
              <a:ext uri="{28A0092B-C50C-407E-A947-70E740481C1C}">
                <a14:useLocalDpi xmlns:a14="http://schemas.microsoft.com/office/drawing/2010/main" val="0"/>
              </a:ext>
            </a:extLst>
          </a:blip>
          <a:srcRect l="197" t="81219"/>
          <a:stretch/>
        </p:blipFill>
        <p:spPr bwMode="auto">
          <a:xfrm>
            <a:off x="45874" y="6396829"/>
            <a:ext cx="12132659" cy="4109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08082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twitter data</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966231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twitter data processing</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35432213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4691482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challenges</a:t>
            </a:r>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257884910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Slate</Template>
  <TotalTime>1447</TotalTime>
  <Words>157</Words>
  <Application>Microsoft Office PowerPoint</Application>
  <PresentationFormat>Widescreen</PresentationFormat>
  <Paragraphs>81</Paragraphs>
  <Slides>11</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Trebuchet MS</vt:lpstr>
      <vt:lpstr>Wingdings 2</vt:lpstr>
      <vt:lpstr>Slate</vt:lpstr>
      <vt:lpstr>Value of crowdsourced data in earthquake response and analysis</vt:lpstr>
      <vt:lpstr>PowerPoint Presentation</vt:lpstr>
      <vt:lpstr>area of interest</vt:lpstr>
      <vt:lpstr>why?</vt:lpstr>
      <vt:lpstr>ShakeMap data</vt:lpstr>
      <vt:lpstr>twitter data</vt:lpstr>
      <vt:lpstr>twitter data processing</vt:lpstr>
      <vt:lpstr>results</vt:lpstr>
      <vt:lpstr>challenges</vt:lpstr>
      <vt:lpstr>conclusion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Using crowdsourced data during and after an earthquake</dc:title>
  <dc:creator>Kristin</dc:creator>
  <cp:lastModifiedBy>Kristin</cp:lastModifiedBy>
  <cp:revision>47</cp:revision>
  <dcterms:modified xsi:type="dcterms:W3CDTF">2017-05-02T18:48:21Z</dcterms:modified>
</cp:coreProperties>
</file>